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4" r:id="rId8"/>
    <p:sldId id="265" r:id="rId9"/>
    <p:sldId id="266" r:id="rId10"/>
    <p:sldId id="267" r:id="rId11"/>
    <p:sldId id="262" r:id="rId12"/>
    <p:sldId id="263" r:id="rId13"/>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5" d="100"/>
          <a:sy n="115" d="100"/>
        </p:scale>
        <p:origin x="-6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A93578-3988-4648-ABBF-EAAC6649775D}" type="datetimeFigureOut">
              <a:rPr lang="de-DE" smtClean="0"/>
              <a:pPr/>
              <a:t>18.09.2023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5B5E0-1D6E-2840-9593-AD9E92AB88B3}"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F685B5E0-1D6E-2840-9593-AD9E92AB88B3}" type="slidenum">
              <a:rPr lang="de-DE" smtClean="0"/>
              <a:pPr/>
              <a:t>12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de-DE" smtClean="0"/>
              <a:t>Mastertitelformat bearbeiten</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de-DE" smtClean="0"/>
              <a:t>Mastertitelformat bearbeiten</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9313F2-0124-E248-8A2A-270C6E4AD597}" type="slidenum">
              <a:rPr lang="de-DE" smtClean="0"/>
              <a:pPr/>
              <a:t>‹Nr.›</a:t>
            </a:fld>
            <a:endParaRPr lang="de-DE"/>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Vertical Text Placehold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de-DE" smtClean="0"/>
              <a:t>Mastertitelformat bearbeiten</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Content Placehold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elfolie mit Bild">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de-DE" smtClean="0"/>
              <a:t>Mastertitelformat bearbeiten</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de-DE" smtClean="0"/>
              <a:t>Mastertitelformat bearbeiten</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e Placeholder 3"/>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de-DE" smtClean="0"/>
              <a:t>Mastertitelformat bearbeiten</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5" name="Date Placeholder 4"/>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de-DE" smtClean="0"/>
              <a:t>Mastertitelformat bearbeiten</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7" name="Date Placeholder 6"/>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Date Placeholder 2"/>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de-DE" smtClean="0"/>
              <a:t>Mastertitelformat bearbeiten</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16696A86-D5B2-234F-8CE0-75DBECD5A0D4}" type="datetimeFigureOut">
              <a:rPr lang="de-DE" smtClean="0"/>
              <a:pPr/>
              <a:t>18.09.2023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39313F2-0124-E248-8A2A-270C6E4AD597}"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de-DE" smtClean="0"/>
              <a:t>Mastertitelformat bearbeiten</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16696A86-D5B2-234F-8CE0-75DBECD5A0D4}" type="datetimeFigureOut">
              <a:rPr lang="de-DE" smtClean="0"/>
              <a:pPr/>
              <a:t>18.09.2023</a:t>
            </a:fld>
            <a:endParaRPr lang="de-DE"/>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de-DE"/>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939313F2-0124-E248-8A2A-270C6E4AD597}"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2921" y="1049594"/>
            <a:ext cx="6498158" cy="3472733"/>
          </a:xfrm>
        </p:spPr>
        <p:txBody>
          <a:bodyPr/>
          <a:lstStyle/>
          <a:p>
            <a:r>
              <a:rPr lang="de-DE" dirty="0" smtClean="0"/>
              <a:t>Wissenschaftlich begründete Verfahren- Rolle in der Weiterbildung</a:t>
            </a:r>
            <a:endParaRPr lang="de-DE" dirty="0"/>
          </a:p>
        </p:txBody>
      </p:sp>
      <p:sp>
        <p:nvSpPr>
          <p:cNvPr id="3" name="Untertitel 2"/>
          <p:cNvSpPr>
            <a:spLocks noGrp="1"/>
          </p:cNvSpPr>
          <p:nvPr>
            <p:ph type="subTitle" idx="1"/>
          </p:nvPr>
        </p:nvSpPr>
        <p:spPr>
          <a:xfrm>
            <a:off x="1322921" y="4522328"/>
            <a:ext cx="6498159" cy="777477"/>
          </a:xfrm>
        </p:spPr>
        <p:txBody>
          <a:bodyPr/>
          <a:lstStyle/>
          <a:p>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985728"/>
          </a:xfrm>
        </p:spPr>
        <p:txBody>
          <a:bodyPr/>
          <a:lstStyle/>
          <a:p>
            <a:r>
              <a:rPr lang="de-DE" sz="3600" dirty="0" smtClean="0"/>
              <a:t>Gesprächspsychotherapie</a:t>
            </a:r>
            <a:endParaRPr lang="de-DE" sz="3600" dirty="0"/>
          </a:p>
        </p:txBody>
      </p:sp>
      <p:sp>
        <p:nvSpPr>
          <p:cNvPr id="3" name="Inhaltsplatzhalter 2"/>
          <p:cNvSpPr>
            <a:spLocks noGrp="1"/>
          </p:cNvSpPr>
          <p:nvPr>
            <p:ph idx="1"/>
          </p:nvPr>
        </p:nvSpPr>
        <p:spPr>
          <a:xfrm>
            <a:off x="0" y="1093304"/>
            <a:ext cx="9144000" cy="5764696"/>
          </a:xfrm>
        </p:spPr>
        <p:txBody>
          <a:bodyPr/>
          <a:lstStyle/>
          <a:p>
            <a:r>
              <a:rPr lang="de-DE" dirty="0" smtClean="0">
                <a:latin typeface="Arial"/>
                <a:cs typeface="Arial"/>
              </a:rPr>
              <a:t>Die Gesprächspsychotherapie (GPT) wurde in einigen Landeskammern wie Hessen, Berlin </a:t>
            </a:r>
            <a:r>
              <a:rPr lang="de-DE" dirty="0" err="1" smtClean="0">
                <a:latin typeface="Arial"/>
                <a:cs typeface="Arial"/>
              </a:rPr>
              <a:t>u.a</a:t>
            </a:r>
            <a:r>
              <a:rPr lang="de-DE" dirty="0" smtClean="0">
                <a:latin typeface="Arial"/>
                <a:cs typeface="Arial"/>
              </a:rPr>
              <a:t>. in die neue Weiterbildungsordnung aufgenommen. Die jeweiligen Landesbehörden haben sie ohne Probleme auch anerkannt.</a:t>
            </a:r>
          </a:p>
          <a:p>
            <a:r>
              <a:rPr lang="de-DE" dirty="0" smtClean="0">
                <a:latin typeface="Arial"/>
                <a:cs typeface="Arial"/>
              </a:rPr>
              <a:t>Sie ist in fast allen alten WBO für PP und KJP der Landeskammern als Bereichsweiterbildung enthalten. Sie ist auch in der MWBO für PP und KJP und muss darin auch enthalten bleiben.</a:t>
            </a:r>
          </a:p>
          <a:p>
            <a:r>
              <a:rPr lang="de-DE" dirty="0" smtClean="0">
                <a:latin typeface="Arial"/>
                <a:cs typeface="Arial"/>
              </a:rPr>
              <a:t>Am Beispiel der GPT kann deutlich gemacht werden, dass alle wissenschaftlich begründeten Verfahren wie die </a:t>
            </a:r>
            <a:r>
              <a:rPr lang="de-DE" dirty="0" err="1" smtClean="0">
                <a:latin typeface="Arial"/>
                <a:cs typeface="Arial"/>
              </a:rPr>
              <a:t>Gestalt-therapie</a:t>
            </a:r>
            <a:r>
              <a:rPr lang="de-DE" dirty="0" smtClean="0">
                <a:latin typeface="Arial"/>
                <a:cs typeface="Arial"/>
              </a:rPr>
              <a:t>, die Körperpsychotherapie, das Psychodrama, die Transaktionsanalyse und die Existenzanalyse/Logotherapie in die MWBO und die </a:t>
            </a:r>
            <a:r>
              <a:rPr lang="de-DE" dirty="0" err="1" smtClean="0">
                <a:latin typeface="Arial"/>
                <a:cs typeface="Arial"/>
              </a:rPr>
              <a:t>WBOs</a:t>
            </a:r>
            <a:r>
              <a:rPr lang="de-DE" dirty="0" smtClean="0">
                <a:latin typeface="Arial"/>
                <a:cs typeface="Arial"/>
              </a:rPr>
              <a:t> der Landeskammern gehören.</a:t>
            </a:r>
          </a:p>
          <a:p>
            <a:pPr>
              <a:buNone/>
            </a:pPr>
            <a:endParaRPr lang="de-DE"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29902"/>
          </a:xfrm>
        </p:spPr>
        <p:txBody>
          <a:bodyPr/>
          <a:lstStyle/>
          <a:p>
            <a:r>
              <a:rPr lang="de-DE" sz="3600" dirty="0" smtClean="0"/>
              <a:t>Internationale Situation</a:t>
            </a:r>
            <a:endParaRPr lang="de-DE" sz="3600" dirty="0"/>
          </a:p>
        </p:txBody>
      </p:sp>
      <p:sp>
        <p:nvSpPr>
          <p:cNvPr id="3" name="Inhaltsplatzhalter 2"/>
          <p:cNvSpPr>
            <a:spLocks noGrp="1"/>
          </p:cNvSpPr>
          <p:nvPr>
            <p:ph idx="1"/>
          </p:nvPr>
        </p:nvSpPr>
        <p:spPr>
          <a:xfrm>
            <a:off x="0" y="1137478"/>
            <a:ext cx="9144000" cy="5720522"/>
          </a:xfrm>
        </p:spPr>
        <p:txBody>
          <a:bodyPr/>
          <a:lstStyle/>
          <a:p>
            <a:r>
              <a:rPr lang="de-DE" dirty="0" smtClean="0">
                <a:latin typeface="Arial"/>
                <a:cs typeface="Arial"/>
              </a:rPr>
              <a:t>Deutschland hat sicherlich das beste Kassensystem für Psychotherapie weltweit, doch der große Nachteil dabei ist, dass die Verfahrensvielfalt eingeschränkt ist. </a:t>
            </a:r>
          </a:p>
          <a:p>
            <a:r>
              <a:rPr lang="de-DE" dirty="0" smtClean="0">
                <a:latin typeface="Arial"/>
                <a:cs typeface="Arial"/>
              </a:rPr>
              <a:t>Die sog. Nicht-Richtlinienverfahren, hauptsächlich Verfahren aus der Gruppe der Humanistischen Psychotherapie, sind weltweit wissenschaftlich anerkannt. </a:t>
            </a:r>
          </a:p>
          <a:p>
            <a:r>
              <a:rPr lang="de-DE" dirty="0" smtClean="0">
                <a:latin typeface="Arial"/>
                <a:cs typeface="Arial"/>
              </a:rPr>
              <a:t>Aktuelles Beispiel ist die Schweiz, wo seit 2022 auch Psychologische </a:t>
            </a:r>
            <a:r>
              <a:rPr lang="de-DE" dirty="0" err="1" smtClean="0">
                <a:latin typeface="Arial"/>
                <a:cs typeface="Arial"/>
              </a:rPr>
              <a:t>Psychotherapeut*innen</a:t>
            </a:r>
            <a:r>
              <a:rPr lang="de-DE" dirty="0" smtClean="0">
                <a:latin typeface="Arial"/>
                <a:cs typeface="Arial"/>
              </a:rPr>
              <a:t> Psychotherapie über die Krankenkassen abrechnen können. Dort werden nicht Verfahren sondern Ausbildungsinstitute anerkannt, darunter der Gesprächspsychotherapie, der Gestalttherapie, der Körperpsychotherapie, des Psychodramas </a:t>
            </a:r>
            <a:r>
              <a:rPr lang="de-DE" dirty="0" err="1" smtClean="0">
                <a:latin typeface="Arial"/>
                <a:cs typeface="Arial"/>
              </a:rPr>
              <a:t>u.a</a:t>
            </a:r>
            <a:r>
              <a:rPr lang="de-DE" dirty="0" smtClean="0">
                <a:latin typeface="Arial"/>
                <a:cs typeface="Arial"/>
              </a:rPr>
              <a:t>.</a:t>
            </a:r>
            <a:endParaRPr lang="de-DE"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0" y="107576"/>
            <a:ext cx="9143999" cy="963641"/>
          </a:xfrm>
        </p:spPr>
        <p:txBody>
          <a:bodyPr/>
          <a:lstStyle/>
          <a:p>
            <a:r>
              <a:rPr lang="de-DE" sz="3600" dirty="0" smtClean="0"/>
              <a:t>Internationale Situation</a:t>
            </a:r>
            <a:endParaRPr lang="de-DE" sz="3600" dirty="0"/>
          </a:p>
        </p:txBody>
      </p:sp>
      <p:sp>
        <p:nvSpPr>
          <p:cNvPr id="3" name="Inhaltsplatzhalter 2"/>
          <p:cNvSpPr>
            <a:spLocks noGrp="1"/>
          </p:cNvSpPr>
          <p:nvPr>
            <p:ph idx="1"/>
          </p:nvPr>
        </p:nvSpPr>
        <p:spPr>
          <a:xfrm>
            <a:off x="0" y="1071216"/>
            <a:ext cx="9144000" cy="5786783"/>
          </a:xfrm>
        </p:spPr>
        <p:txBody>
          <a:bodyPr/>
          <a:lstStyle/>
          <a:p>
            <a:r>
              <a:rPr lang="de-DE" dirty="0" smtClean="0">
                <a:latin typeface="Arial"/>
                <a:cs typeface="Arial"/>
              </a:rPr>
              <a:t>Dies zeigt einmal mehr, dass das Anerkennungssystem von Psychotherapieverfahren in Deutschland dringend reformiert werden muss. </a:t>
            </a:r>
          </a:p>
          <a:p>
            <a:r>
              <a:rPr lang="de-DE" dirty="0" smtClean="0">
                <a:latin typeface="Arial"/>
                <a:cs typeface="Arial"/>
              </a:rPr>
              <a:t>Das Festhalten am „Goldstandard der </a:t>
            </a:r>
            <a:r>
              <a:rPr lang="de-DE" dirty="0" err="1" smtClean="0">
                <a:latin typeface="Arial"/>
                <a:cs typeface="Arial"/>
              </a:rPr>
              <a:t>RCT-Studien</a:t>
            </a:r>
            <a:r>
              <a:rPr lang="de-DE" dirty="0" smtClean="0">
                <a:latin typeface="Arial"/>
                <a:cs typeface="Arial"/>
              </a:rPr>
              <a:t>“, auch im neuen Methodenpapier des WBP, ist </a:t>
            </a:r>
            <a:r>
              <a:rPr lang="de-DE" smtClean="0">
                <a:latin typeface="Arial"/>
                <a:cs typeface="Arial"/>
              </a:rPr>
              <a:t>dazu </a:t>
            </a:r>
            <a:r>
              <a:rPr lang="de-DE" smtClean="0">
                <a:latin typeface="Arial"/>
                <a:cs typeface="Arial"/>
              </a:rPr>
              <a:t>kontraproduktiv</a:t>
            </a:r>
            <a:r>
              <a:rPr lang="de-DE" dirty="0" smtClean="0">
                <a:latin typeface="Arial"/>
                <a:cs typeface="Arial"/>
              </a:rPr>
              <a:t>, wie aktuell Prof. Dr. Jürgen </a:t>
            </a:r>
            <a:r>
              <a:rPr lang="de-DE" dirty="0" err="1" smtClean="0">
                <a:latin typeface="Arial"/>
                <a:cs typeface="Arial"/>
              </a:rPr>
              <a:t>Kriz</a:t>
            </a:r>
            <a:r>
              <a:rPr lang="de-DE" dirty="0" smtClean="0">
                <a:latin typeface="Arial"/>
                <a:cs typeface="Arial"/>
              </a:rPr>
              <a:t> in seiner Stellungnahme dazu überzeugend nachweist.</a:t>
            </a:r>
          </a:p>
          <a:p>
            <a:r>
              <a:rPr lang="de-DE" dirty="0" smtClean="0">
                <a:latin typeface="Arial"/>
                <a:cs typeface="Arial"/>
              </a:rPr>
              <a:t>Die Ansätze der Humanistischen Psychotherapie sind international wissenschaftlich anerkannt und müssen auch in Deutschland zeitnah anerkannt werden.</a:t>
            </a:r>
            <a:endParaRPr lang="de-DE"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734691"/>
          </a:xfrm>
        </p:spPr>
        <p:txBody>
          <a:bodyPr/>
          <a:lstStyle/>
          <a:p>
            <a:r>
              <a:rPr lang="de-DE" dirty="0" smtClean="0"/>
              <a:t>Geschichte</a:t>
            </a:r>
            <a:endParaRPr lang="de-DE" dirty="0"/>
          </a:p>
        </p:txBody>
      </p:sp>
      <p:sp>
        <p:nvSpPr>
          <p:cNvPr id="3" name="Inhaltsplatzhalter 2"/>
          <p:cNvSpPr>
            <a:spLocks noGrp="1"/>
          </p:cNvSpPr>
          <p:nvPr>
            <p:ph idx="1"/>
          </p:nvPr>
        </p:nvSpPr>
        <p:spPr>
          <a:xfrm>
            <a:off x="0" y="993913"/>
            <a:ext cx="9144000" cy="5692394"/>
          </a:xfrm>
        </p:spPr>
        <p:txBody>
          <a:bodyPr>
            <a:normAutofit/>
          </a:bodyPr>
          <a:lstStyle/>
          <a:p>
            <a:r>
              <a:rPr lang="de-DE" dirty="0" smtClean="0">
                <a:latin typeface="Arial"/>
                <a:cs typeface="Arial"/>
              </a:rPr>
              <a:t>Der Begriff wissenschaftlich begründete Verfahren wurde im Rahmen der Geschichte der Berliner Psychotherapeutenkammer Anfang der 2000er Jahre bei der Entwicklung der Fortbildungsordnung entwickelt.</a:t>
            </a:r>
          </a:p>
          <a:p>
            <a:r>
              <a:rPr lang="de-DE" dirty="0" smtClean="0">
                <a:latin typeface="Arial"/>
                <a:cs typeface="Arial"/>
              </a:rPr>
              <a:t>Der damalige Vorstand und auch der entsprechende Ausschuss hatte die Intention, neben den Richtlinien- auch die Nicht-Richtlinienverfahren in der Fortbildungsordnung zu verankern.</a:t>
            </a:r>
          </a:p>
          <a:p>
            <a:r>
              <a:rPr lang="de-DE" dirty="0" smtClean="0">
                <a:latin typeface="Arial"/>
                <a:cs typeface="Arial"/>
              </a:rPr>
              <a:t>Darüber hinaus sollten auch Fortbildungen in innovativen Weiterentwicklungen der Psychotherapie möglich sein</a:t>
            </a:r>
            <a:r>
              <a:rPr lang="de-DE" sz="2800" dirty="0" smtClean="0">
                <a:latin typeface="Arial"/>
                <a:cs typeface="Arial"/>
              </a:rPr>
              <a:t>.</a:t>
            </a:r>
            <a:endParaRPr lang="de-DE" sz="28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875294"/>
          </a:xfrm>
        </p:spPr>
        <p:txBody>
          <a:bodyPr/>
          <a:lstStyle/>
          <a:p>
            <a:r>
              <a:rPr lang="de-DE" dirty="0" smtClean="0"/>
              <a:t>Geschichte</a:t>
            </a:r>
            <a:endParaRPr lang="de-DE" dirty="0"/>
          </a:p>
        </p:txBody>
      </p:sp>
      <p:sp>
        <p:nvSpPr>
          <p:cNvPr id="3" name="Inhaltsplatzhalter 2"/>
          <p:cNvSpPr>
            <a:spLocks noGrp="1"/>
          </p:cNvSpPr>
          <p:nvPr>
            <p:ph idx="1"/>
          </p:nvPr>
        </p:nvSpPr>
        <p:spPr>
          <a:xfrm>
            <a:off x="0" y="982870"/>
            <a:ext cx="9144000" cy="5875130"/>
          </a:xfrm>
        </p:spPr>
        <p:txBody>
          <a:bodyPr>
            <a:normAutofit fontScale="25000" lnSpcReduction="20000"/>
          </a:bodyPr>
          <a:lstStyle/>
          <a:p>
            <a:r>
              <a:rPr lang="de-DE" sz="9600" dirty="0" smtClean="0">
                <a:latin typeface="Arial"/>
                <a:cs typeface="Arial"/>
              </a:rPr>
              <a:t>Die Berliner FBO wurde am 30.11.2006 beschlossen. In der Anlage 1 werden Kriterien für ein wissenschaftlich begründetes Verfahren formuliert:</a:t>
            </a:r>
          </a:p>
          <a:p>
            <a:r>
              <a:rPr lang="de-DE" sz="9600" dirty="0" smtClean="0">
                <a:latin typeface="Arial"/>
                <a:cs typeface="Arial"/>
              </a:rPr>
              <a:t>„1. Die Fortbildungsveranstaltung ist anerkennungsfähig, wenn sich die Fortbildung</a:t>
            </a:r>
          </a:p>
          <a:p>
            <a:r>
              <a:rPr lang="de-DE" sz="9600" dirty="0" smtClean="0">
                <a:latin typeface="Arial"/>
                <a:cs typeface="Arial"/>
              </a:rPr>
              <a:t>bezieht auf</a:t>
            </a:r>
          </a:p>
          <a:p>
            <a:r>
              <a:rPr lang="de-DE" sz="9600" dirty="0" smtClean="0">
                <a:latin typeface="Arial"/>
                <a:cs typeface="Arial"/>
              </a:rPr>
              <a:t> wissenschaftlich anerkannte psychotherapeutische Verfahren nach dem</a:t>
            </a:r>
          </a:p>
          <a:p>
            <a:r>
              <a:rPr lang="de-DE" sz="9600" dirty="0" smtClean="0">
                <a:latin typeface="Arial"/>
                <a:cs typeface="Arial"/>
              </a:rPr>
              <a:t>Psychotherapeutengesetz oder</a:t>
            </a:r>
          </a:p>
          <a:p>
            <a:r>
              <a:rPr lang="de-DE" sz="9600" dirty="0" smtClean="0">
                <a:latin typeface="Arial"/>
                <a:cs typeface="Arial"/>
              </a:rPr>
              <a:t> wissenschaftlich begründete Verfahren, d. h. auf den wissenschaftlichen</a:t>
            </a:r>
          </a:p>
          <a:p>
            <a:r>
              <a:rPr lang="de-DE" sz="9600" dirty="0" smtClean="0">
                <a:latin typeface="Arial"/>
                <a:cs typeface="Arial"/>
              </a:rPr>
              <a:t>Sach- und Fachverstand, die Fachliteratur, Lehre und Forschung,</a:t>
            </a:r>
          </a:p>
          <a:p>
            <a:r>
              <a:rPr lang="de-DE" sz="2800" dirty="0" smtClean="0"/>
              <a:t>nachzuweisen.</a:t>
            </a:r>
          </a:p>
          <a:p>
            <a:endParaRPr lang="de-DE" sz="2800" dirty="0" smtClean="0">
              <a:latin typeface="Arial"/>
              <a:cs typeface="Arial"/>
            </a:endParaRPr>
          </a:p>
          <a:p>
            <a:pPr>
              <a:buNone/>
            </a:pPr>
            <a:endParaRPr lang="de-DE" sz="28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5"/>
            <a:ext cx="8042276" cy="963641"/>
          </a:xfrm>
        </p:spPr>
        <p:txBody>
          <a:bodyPr/>
          <a:lstStyle/>
          <a:p>
            <a:r>
              <a:rPr lang="de-DE" sz="3600" dirty="0" smtClean="0"/>
              <a:t>Wissenschaftlich begründete Verfahren</a:t>
            </a:r>
            <a:endParaRPr lang="de-DE" sz="3600" dirty="0"/>
          </a:p>
        </p:txBody>
      </p:sp>
      <p:sp>
        <p:nvSpPr>
          <p:cNvPr id="3" name="Inhaltsplatzhalter 2"/>
          <p:cNvSpPr>
            <a:spLocks noGrp="1"/>
          </p:cNvSpPr>
          <p:nvPr>
            <p:ph idx="1"/>
          </p:nvPr>
        </p:nvSpPr>
        <p:spPr>
          <a:xfrm>
            <a:off x="0" y="1071216"/>
            <a:ext cx="9144000" cy="5786784"/>
          </a:xfrm>
        </p:spPr>
        <p:txBody>
          <a:bodyPr>
            <a:normAutofit/>
          </a:bodyPr>
          <a:lstStyle/>
          <a:p>
            <a:r>
              <a:rPr lang="de-DE" dirty="0" smtClean="0">
                <a:latin typeface="Arial"/>
                <a:cs typeface="Arial"/>
              </a:rPr>
              <a:t>o unter Einbeziehung der internationalen Standards und wissenschaftlichen</a:t>
            </a:r>
          </a:p>
          <a:p>
            <a:r>
              <a:rPr lang="de-DE" dirty="0" smtClean="0">
                <a:latin typeface="Arial"/>
                <a:cs typeface="Arial"/>
              </a:rPr>
              <a:t>Ergebnisse oder</a:t>
            </a:r>
          </a:p>
          <a:p>
            <a:r>
              <a:rPr lang="de-DE" dirty="0" smtClean="0">
                <a:latin typeface="Arial"/>
                <a:cs typeface="Arial"/>
              </a:rPr>
              <a:t>o wegen bestehender Anerkennung als Zweitverfahren bei Landesärztekammern für die Anerkennung als Facharzt für Psychotherapeutische Medizin</a:t>
            </a:r>
          </a:p>
          <a:p>
            <a:r>
              <a:rPr lang="de-DE" dirty="0" smtClean="0">
                <a:latin typeface="Arial"/>
                <a:cs typeface="Arial"/>
              </a:rPr>
              <a:t> oder auf</a:t>
            </a:r>
          </a:p>
          <a:p>
            <a:r>
              <a:rPr lang="de-DE" dirty="0" smtClean="0">
                <a:latin typeface="Arial"/>
                <a:cs typeface="Arial"/>
              </a:rPr>
              <a:t>o lehrbare Krankheitsmodelle, bzw. lehrbare </a:t>
            </a:r>
            <a:r>
              <a:rPr lang="de-DE" dirty="0" err="1" smtClean="0">
                <a:latin typeface="Arial"/>
                <a:cs typeface="Arial"/>
              </a:rPr>
              <a:t>intrapsychische</a:t>
            </a:r>
            <a:r>
              <a:rPr lang="de-DE" dirty="0" smtClean="0">
                <a:latin typeface="Arial"/>
                <a:cs typeface="Arial"/>
              </a:rPr>
              <a:t> / </a:t>
            </a:r>
            <a:r>
              <a:rPr lang="de-DE" dirty="0" err="1" smtClean="0">
                <a:latin typeface="Arial"/>
                <a:cs typeface="Arial"/>
              </a:rPr>
              <a:t>interaktionelle</a:t>
            </a:r>
            <a:endParaRPr lang="de-DE" dirty="0" smtClean="0">
              <a:latin typeface="Arial"/>
              <a:cs typeface="Arial"/>
            </a:endParaRPr>
          </a:p>
          <a:p>
            <a:r>
              <a:rPr lang="de-DE" dirty="0" smtClean="0">
                <a:latin typeface="Arial"/>
                <a:cs typeface="Arial"/>
              </a:rPr>
              <a:t>Konflikt- und Störungskonzepte, auf welchen psychotherapeutische Interventionen basieren und auf</a:t>
            </a:r>
          </a:p>
          <a:p>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118250"/>
          </a:xfrm>
        </p:spPr>
        <p:txBody>
          <a:bodyPr/>
          <a:lstStyle/>
          <a:p>
            <a:r>
              <a:rPr lang="de-DE" sz="3600" dirty="0" smtClean="0"/>
              <a:t>Wissenschaftlich begründete Verfahren</a:t>
            </a:r>
            <a:endParaRPr lang="de-DE" sz="3600" dirty="0"/>
          </a:p>
        </p:txBody>
      </p:sp>
      <p:sp>
        <p:nvSpPr>
          <p:cNvPr id="3" name="Inhaltsplatzhalter 2"/>
          <p:cNvSpPr>
            <a:spLocks noGrp="1"/>
          </p:cNvSpPr>
          <p:nvPr>
            <p:ph idx="1"/>
          </p:nvPr>
        </p:nvSpPr>
        <p:spPr>
          <a:xfrm>
            <a:off x="0" y="1225826"/>
            <a:ext cx="9144000" cy="5632173"/>
          </a:xfrm>
        </p:spPr>
        <p:txBody>
          <a:bodyPr/>
          <a:lstStyle/>
          <a:p>
            <a:r>
              <a:rPr lang="de-DE" dirty="0" smtClean="0">
                <a:latin typeface="Arial"/>
                <a:cs typeface="Arial"/>
              </a:rPr>
              <a:t>o psychotherapeutische Vorgehensweisen und Inhalte, die sich als zunehmend praxisrelevant und klinisch erprobt in der bisherigen ambulanten und stationären Praxis unter Einbeziehung der </a:t>
            </a:r>
            <a:r>
              <a:rPr lang="de-DE" dirty="0" err="1" smtClean="0">
                <a:latin typeface="Arial"/>
                <a:cs typeface="Arial"/>
              </a:rPr>
              <a:t>Behandlungserfahrungen</a:t>
            </a:r>
            <a:r>
              <a:rPr lang="de-DE" dirty="0" smtClean="0">
                <a:latin typeface="Arial"/>
                <a:cs typeface="Arial"/>
              </a:rPr>
              <a:t> der Praktiker gezeigt haben.</a:t>
            </a:r>
          </a:p>
          <a:p>
            <a:pPr>
              <a:buNone/>
            </a:pPr>
            <a:r>
              <a:rPr lang="de-DE" dirty="0" smtClean="0">
                <a:latin typeface="Arial"/>
                <a:cs typeface="Arial"/>
              </a:rPr>
              <a:t>    Die Wissenschaftlichkeit der Inhalte ist vom Fortbildungsanbieter auf Nachfrage nachzuweisen.“</a:t>
            </a:r>
          </a:p>
          <a:p>
            <a:r>
              <a:rPr lang="de-DE" dirty="0" smtClean="0">
                <a:latin typeface="Arial"/>
                <a:cs typeface="Arial"/>
              </a:rPr>
              <a:t>Auf dieser Basis kann man sich in allen Nicht-Richtlinienverfahren, vor allem Gesprächspsychotherapie, Gestalttherapie, Körperpsychotherapie, Psychodrama, Transaktionsanalyse, Existenzanalyse/Logotherapie, Integrativer Therapie </a:t>
            </a:r>
            <a:r>
              <a:rPr lang="de-DE" dirty="0" err="1" smtClean="0">
                <a:latin typeface="Arial"/>
                <a:cs typeface="Arial"/>
              </a:rPr>
              <a:t>u.a</a:t>
            </a:r>
            <a:r>
              <a:rPr lang="de-DE" dirty="0" smtClean="0">
                <a:latin typeface="Arial"/>
                <a:cs typeface="Arial"/>
              </a:rPr>
              <a:t>. in Berlin fortbilden.</a:t>
            </a:r>
          </a:p>
          <a:p>
            <a:endParaRPr lang="de-DE" dirty="0" smtClean="0">
              <a:latin typeface="Arial"/>
              <a:cs typeface="Arial"/>
            </a:endParaRPr>
          </a:p>
          <a:p>
            <a:pPr>
              <a:buNone/>
            </a:pPr>
            <a:endParaRPr lang="de-DE" dirty="0" smtClean="0">
              <a:latin typeface="Arial"/>
              <a:cs typeface="Arial"/>
            </a:endParaRPr>
          </a:p>
          <a:p>
            <a:pPr>
              <a:buNone/>
            </a:pPr>
            <a:endParaRPr lang="de-DE" dirty="0" smtClean="0">
              <a:latin typeface="Arial"/>
              <a:cs typeface="Arial"/>
            </a:endParaRPr>
          </a:p>
          <a:p>
            <a:pPr>
              <a:buNone/>
            </a:pPr>
            <a:endParaRPr lang="de-DE" dirty="0" smtClean="0"/>
          </a:p>
          <a:p>
            <a:endParaRPr lang="de-DE" dirty="0" smtClean="0">
              <a:latin typeface="Arial"/>
              <a:cs typeface="Arial"/>
            </a:endParaRPr>
          </a:p>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261815"/>
          </a:xfrm>
        </p:spPr>
        <p:txBody>
          <a:bodyPr/>
          <a:lstStyle/>
          <a:p>
            <a:r>
              <a:rPr lang="de-DE" sz="3600" dirty="0" smtClean="0"/>
              <a:t>Wissenschaftlich begründete Verfahren</a:t>
            </a:r>
            <a:endParaRPr lang="de-DE" sz="3600" dirty="0"/>
          </a:p>
        </p:txBody>
      </p:sp>
      <p:sp>
        <p:nvSpPr>
          <p:cNvPr id="3" name="Inhaltsplatzhalter 2"/>
          <p:cNvSpPr>
            <a:spLocks noGrp="1"/>
          </p:cNvSpPr>
          <p:nvPr>
            <p:ph idx="1"/>
          </p:nvPr>
        </p:nvSpPr>
        <p:spPr>
          <a:xfrm>
            <a:off x="0" y="1369391"/>
            <a:ext cx="9144000" cy="5488608"/>
          </a:xfrm>
        </p:spPr>
        <p:txBody>
          <a:bodyPr/>
          <a:lstStyle/>
          <a:p>
            <a:r>
              <a:rPr lang="de-DE" dirty="0" smtClean="0">
                <a:latin typeface="Arial"/>
                <a:cs typeface="Arial"/>
              </a:rPr>
              <a:t>In fast allen Landespsychotherapeutenkammern kann sich ebenfalls in diesen Verfahren fortgebildet werden.</a:t>
            </a:r>
          </a:p>
          <a:p>
            <a:r>
              <a:rPr lang="de-DE" dirty="0" smtClean="0">
                <a:latin typeface="Arial"/>
                <a:cs typeface="Arial"/>
              </a:rPr>
              <a:t>Aber auch innovative Weiterentwicklungen können auf dieser Basis </a:t>
            </a:r>
            <a:r>
              <a:rPr lang="de-DE" dirty="0" err="1" smtClean="0">
                <a:latin typeface="Arial"/>
                <a:cs typeface="Arial"/>
              </a:rPr>
              <a:t>zertifiziert</a:t>
            </a:r>
            <a:r>
              <a:rPr lang="de-DE" dirty="0" smtClean="0">
                <a:latin typeface="Arial"/>
                <a:cs typeface="Arial"/>
              </a:rPr>
              <a:t> werden, z.B. wurde </a:t>
            </a:r>
            <a:r>
              <a:rPr lang="de-DE" dirty="0" err="1" smtClean="0">
                <a:latin typeface="Arial"/>
                <a:cs typeface="Arial"/>
              </a:rPr>
              <a:t>Brainspotting</a:t>
            </a:r>
            <a:r>
              <a:rPr lang="de-DE" dirty="0" smtClean="0">
                <a:latin typeface="Arial"/>
                <a:cs typeface="Arial"/>
              </a:rPr>
              <a:t> in Berlin zunächst auf Probe und später dauerhaft </a:t>
            </a:r>
            <a:r>
              <a:rPr lang="de-DE" dirty="0" err="1" smtClean="0">
                <a:latin typeface="Arial"/>
                <a:cs typeface="Arial"/>
              </a:rPr>
              <a:t>zertifiziert</a:t>
            </a:r>
            <a:r>
              <a:rPr lang="de-DE" dirty="0" smtClean="0">
                <a:latin typeface="Arial"/>
                <a:cs typeface="Arial"/>
              </a:rPr>
              <a:t>.</a:t>
            </a:r>
            <a:endParaRPr lang="de-DE"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831120"/>
          </a:xfrm>
        </p:spPr>
        <p:txBody>
          <a:bodyPr/>
          <a:lstStyle/>
          <a:p>
            <a:r>
              <a:rPr lang="de-DE" sz="3600" dirty="0" smtClean="0"/>
              <a:t>Bereichsweiterbildung</a:t>
            </a:r>
            <a:endParaRPr lang="de-DE" sz="3600" dirty="0"/>
          </a:p>
        </p:txBody>
      </p:sp>
      <p:sp>
        <p:nvSpPr>
          <p:cNvPr id="3" name="Inhaltsplatzhalter 2"/>
          <p:cNvSpPr>
            <a:spLocks noGrp="1"/>
          </p:cNvSpPr>
          <p:nvPr>
            <p:ph idx="1"/>
          </p:nvPr>
        </p:nvSpPr>
        <p:spPr>
          <a:xfrm>
            <a:off x="0" y="938696"/>
            <a:ext cx="9144000" cy="5919304"/>
          </a:xfrm>
        </p:spPr>
        <p:txBody>
          <a:bodyPr/>
          <a:lstStyle/>
          <a:p>
            <a:r>
              <a:rPr lang="de-DE" dirty="0" smtClean="0">
                <a:latin typeface="Arial"/>
                <a:cs typeface="Arial"/>
              </a:rPr>
              <a:t>In § 5 der MWBO heißt es:“</a:t>
            </a:r>
          </a:p>
          <a:p>
            <a:r>
              <a:rPr lang="de-DE" dirty="0" smtClean="0">
                <a:latin typeface="Arial"/>
                <a:cs typeface="Arial"/>
              </a:rPr>
              <a:t>„§ 5 Bereichsweiterbildung</a:t>
            </a:r>
          </a:p>
          <a:p>
            <a:r>
              <a:rPr lang="de-DE" dirty="0" smtClean="0">
                <a:latin typeface="Arial"/>
                <a:cs typeface="Arial"/>
              </a:rPr>
              <a:t>Mit einer Bereichsweiterbildung werden Kenntnisse, Erfahrungen und Fertigkeiten in weiteren Verfahren, spezialisierten psychotherapeutischen Methoden oder in besonderen Anwendungsbereichen erworben. Die Voraussetzungen der Bereichsweiterbildungen (Zusatzweiterbildungen) richten sich nach Abschnitt D dieser Weiterbildungsordnung. Näheres zu den Anforderungen an die Durchführung der Weiterbildung kann der Vorstand in Richtlinien konkretisieren.“</a:t>
            </a:r>
          </a:p>
          <a:p>
            <a:r>
              <a:rPr lang="de-DE" dirty="0" smtClean="0">
                <a:latin typeface="Arial"/>
                <a:cs typeface="Arial"/>
              </a:rPr>
              <a:t>Es geht also explizit nicht um „wissenschaftlich anerkannte Verfahren“, sondern um Verfahren. </a:t>
            </a:r>
          </a:p>
          <a:p>
            <a:pPr>
              <a:buNone/>
            </a:pPr>
            <a:endParaRPr lang="de-DE"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0" y="107576"/>
            <a:ext cx="9144000" cy="886337"/>
          </a:xfrm>
        </p:spPr>
        <p:txBody>
          <a:bodyPr/>
          <a:lstStyle/>
          <a:p>
            <a:r>
              <a:rPr lang="de-DE" sz="3600" dirty="0" smtClean="0"/>
              <a:t>Bereichsweiterbildung</a:t>
            </a:r>
            <a:endParaRPr lang="de-DE" sz="3600" dirty="0"/>
          </a:p>
        </p:txBody>
      </p:sp>
      <p:sp>
        <p:nvSpPr>
          <p:cNvPr id="3" name="Inhaltsplatzhalter 2"/>
          <p:cNvSpPr>
            <a:spLocks noGrp="1"/>
          </p:cNvSpPr>
          <p:nvPr>
            <p:ph idx="1"/>
          </p:nvPr>
        </p:nvSpPr>
        <p:spPr>
          <a:xfrm>
            <a:off x="0" y="993912"/>
            <a:ext cx="9144000" cy="5864087"/>
          </a:xfrm>
        </p:spPr>
        <p:txBody>
          <a:bodyPr/>
          <a:lstStyle/>
          <a:p>
            <a:r>
              <a:rPr lang="de-DE" dirty="0" smtClean="0">
                <a:latin typeface="Arial"/>
                <a:cs typeface="Arial"/>
              </a:rPr>
              <a:t>Darunter fallen auch die wissenschaftlich begründeten und natürlich auch innovative Verfahren.</a:t>
            </a:r>
          </a:p>
          <a:p>
            <a:r>
              <a:rPr lang="de-DE" dirty="0" smtClean="0">
                <a:latin typeface="Arial"/>
                <a:cs typeface="Arial"/>
              </a:rPr>
              <a:t>Es ist seit vielen Jahren üblich, dass </a:t>
            </a:r>
            <a:r>
              <a:rPr lang="de-DE" dirty="0" err="1" smtClean="0">
                <a:latin typeface="Arial"/>
                <a:cs typeface="Arial"/>
              </a:rPr>
              <a:t>Psychotherapeut*innen</a:t>
            </a:r>
            <a:r>
              <a:rPr lang="de-DE" dirty="0" smtClean="0">
                <a:latin typeface="Arial"/>
                <a:cs typeface="Arial"/>
              </a:rPr>
              <a:t>, die in Richtlinienverfahren ausgebildet sind, auch Aspekte, Elemente und Interventionen aus anderen, insbesondere  wissenschaftlich begründeten Verfahren, integrieren und auch anwenden. Ein Beispiel ist z.B. die Stuhlarbeit, die ursprünglich aus dem Psychodrama und aus der Gestalttherapie kommt, die sowohl innerhalb der V.T. als auch der TP angewandt wird oder insbesondere auch körperorientierte Interventionen.</a:t>
            </a:r>
          </a:p>
          <a:p>
            <a:r>
              <a:rPr lang="de-DE" dirty="0" smtClean="0">
                <a:latin typeface="Arial"/>
                <a:cs typeface="Arial"/>
              </a:rPr>
              <a:t>Die Weiterbildung qualifiziert nicht nur für den ambulanten sondern auch für den stationären und institutionellen Bereich. </a:t>
            </a:r>
            <a:endParaRPr lang="de-DE"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820076"/>
          </a:xfrm>
        </p:spPr>
        <p:txBody>
          <a:bodyPr/>
          <a:lstStyle/>
          <a:p>
            <a:r>
              <a:rPr lang="de-DE" sz="3600" dirty="0" smtClean="0"/>
              <a:t>Definition von Weiterbildung</a:t>
            </a:r>
            <a:endParaRPr lang="de-DE" sz="3600" dirty="0"/>
          </a:p>
        </p:txBody>
      </p:sp>
      <p:sp>
        <p:nvSpPr>
          <p:cNvPr id="3" name="Inhaltsplatzhalter 2"/>
          <p:cNvSpPr>
            <a:spLocks noGrp="1"/>
          </p:cNvSpPr>
          <p:nvPr>
            <p:ph idx="1"/>
          </p:nvPr>
        </p:nvSpPr>
        <p:spPr>
          <a:xfrm>
            <a:off x="0" y="927652"/>
            <a:ext cx="9144000" cy="5930348"/>
          </a:xfrm>
        </p:spPr>
        <p:txBody>
          <a:bodyPr/>
          <a:lstStyle/>
          <a:p>
            <a:r>
              <a:rPr lang="de-DE" dirty="0" smtClean="0">
                <a:latin typeface="Arial"/>
                <a:cs typeface="Arial"/>
              </a:rPr>
              <a:t>In § 1 (2) der MWBO heißt es hierzu:</a:t>
            </a:r>
          </a:p>
          <a:p>
            <a:r>
              <a:rPr lang="de-DE" dirty="0" smtClean="0">
                <a:latin typeface="Arial"/>
                <a:cs typeface="Arial"/>
              </a:rPr>
              <a:t>„(2) Die Weiterbildung qualifiziert für Tätigkeiten in der ambulanten psychotherapeutischen Versorgung, in der stationären und teilstationären Versorgung, in der Prävention, in der Rehabilitation und im institutionellen Bereich.“</a:t>
            </a:r>
          </a:p>
          <a:p>
            <a:r>
              <a:rPr lang="de-DE" dirty="0" smtClean="0">
                <a:latin typeface="Arial"/>
                <a:cs typeface="Arial"/>
              </a:rPr>
              <a:t>Vor allem in der stationären, teilstationären Versorgung, im institutionellen Bereich, in der Prävention und Rehabilitation kommen wissenschaftlich begründete Verfahren häufig zur Anwendung. Z.B. Gesprächspsychotherapie, Gestalttherapie </a:t>
            </a:r>
            <a:r>
              <a:rPr lang="de-DE" dirty="0" err="1" smtClean="0">
                <a:latin typeface="Arial"/>
                <a:cs typeface="Arial"/>
              </a:rPr>
              <a:t>u.a</a:t>
            </a:r>
            <a:r>
              <a:rPr lang="de-DE" dirty="0" smtClean="0">
                <a:latin typeface="Arial"/>
                <a:cs typeface="Arial"/>
              </a:rPr>
              <a:t>. in Beratungsstellen, die Körperpsychotherapie im stationären und teilstationären Bereich </a:t>
            </a:r>
            <a:r>
              <a:rPr lang="de-DE" dirty="0" err="1" smtClean="0">
                <a:latin typeface="Arial"/>
                <a:cs typeface="Arial"/>
              </a:rPr>
              <a:t>u.a</a:t>
            </a:r>
            <a:r>
              <a:rPr lang="de-DE" dirty="0" smtClean="0">
                <a:latin typeface="Arial"/>
                <a:cs typeface="Arial"/>
              </a:rPr>
              <a:t>.</a:t>
            </a:r>
            <a:endParaRPr lang="de-DE" dirty="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phyros">
  <a:themeElements>
    <a:clrScheme name="Zephyros">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Zephyros">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Zephyros">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Zephyros.thmx</Template>
  <TotalTime>0</TotalTime>
  <Words>877</Words>
  <Application>Microsoft Macintosh PowerPoint</Application>
  <PresentationFormat>Bildschirmpräsentation (4:3)</PresentationFormat>
  <Paragraphs>58</Paragraphs>
  <Slides>12</Slides>
  <Notes>1</Notes>
  <HiddenSlides>0</HiddenSlides>
  <MMClips>0</MMClips>
  <ScaleCrop>false</ScaleCrop>
  <HeadingPairs>
    <vt:vector size="4" baseType="variant">
      <vt:variant>
        <vt:lpstr>Entwurfsvorlage</vt:lpstr>
      </vt:variant>
      <vt:variant>
        <vt:i4>1</vt:i4>
      </vt:variant>
      <vt:variant>
        <vt:lpstr>Folientitel</vt:lpstr>
      </vt:variant>
      <vt:variant>
        <vt:i4>12</vt:i4>
      </vt:variant>
    </vt:vector>
  </HeadingPairs>
  <TitlesOfParts>
    <vt:vector size="13" baseType="lpstr">
      <vt:lpstr>Zephyros</vt:lpstr>
      <vt:lpstr>Wissenschaftlich begründete Verfahren- Rolle in der Weiterbildung</vt:lpstr>
      <vt:lpstr>Geschichte</vt:lpstr>
      <vt:lpstr>Geschichte</vt:lpstr>
      <vt:lpstr>Wissenschaftlich begründete Verfahren</vt:lpstr>
      <vt:lpstr>Wissenschaftlich begründete Verfahren</vt:lpstr>
      <vt:lpstr>Wissenschaftlich begründete Verfahren</vt:lpstr>
      <vt:lpstr>Bereichsweiterbildung</vt:lpstr>
      <vt:lpstr>Bereichsweiterbildung</vt:lpstr>
      <vt:lpstr>Definition von Weiterbildung</vt:lpstr>
      <vt:lpstr>Gesprächspsychotherapie</vt:lpstr>
      <vt:lpstr>Internationale Situation</vt:lpstr>
      <vt:lpstr>Internationale Situation</vt:lpstr>
    </vt:vector>
  </TitlesOfParts>
  <Company>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Wissenschaftlich begründete Verfahren- Rolle in der Weiterbildung</dc:title>
  <dc:creator>Manfred Thielen</dc:creator>
  <cp:lastModifiedBy>Manfred Thielen</cp:lastModifiedBy>
  <cp:revision>6</cp:revision>
  <cp:lastPrinted>2023-09-18T16:13:12Z</cp:lastPrinted>
  <dcterms:created xsi:type="dcterms:W3CDTF">2023-09-18T16:12:50Z</dcterms:created>
  <dcterms:modified xsi:type="dcterms:W3CDTF">2023-09-18T16:20:15Z</dcterms:modified>
</cp:coreProperties>
</file>